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9" r:id="rId4"/>
    <p:sldId id="260" r:id="rId5"/>
    <p:sldId id="263" r:id="rId6"/>
    <p:sldId id="275" r:id="rId7"/>
    <p:sldId id="276" r:id="rId8"/>
    <p:sldId id="265" r:id="rId9"/>
    <p:sldId id="261" r:id="rId10"/>
    <p:sldId id="268" r:id="rId11"/>
    <p:sldId id="285" r:id="rId12"/>
    <p:sldId id="266" r:id="rId13"/>
    <p:sldId id="262" r:id="rId14"/>
    <p:sldId id="267" r:id="rId15"/>
    <p:sldId id="269" r:id="rId16"/>
    <p:sldId id="272" r:id="rId17"/>
    <p:sldId id="270" r:id="rId18"/>
    <p:sldId id="274" r:id="rId19"/>
    <p:sldId id="271" r:id="rId20"/>
    <p:sldId id="28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ica Fife" initials="JF" lastIdx="2" clrIdx="0">
    <p:extLst>
      <p:ext uri="{19B8F6BF-5375-455C-9EA6-DF929625EA0E}">
        <p15:presenceInfo xmlns:p15="http://schemas.microsoft.com/office/powerpoint/2012/main" userId="S::jfife@uga.edu::9557f1ce-358d-4361-9e17-2794c60181c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9" autoAdjust="0"/>
    <p:restoredTop sz="94778"/>
  </p:normalViewPr>
  <p:slideViewPr>
    <p:cSldViewPr snapToGrid="0">
      <p:cViewPr varScale="1">
        <p:scale>
          <a:sx n="103" d="100"/>
          <a:sy n="103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F03DE-D81A-5745-9E93-CB854E8AB4C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8303B-C991-1348-8F63-7401B27E2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89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8303B-C991-1348-8F63-7401B27E2C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54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60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8730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46394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3278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438157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3084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9070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9052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0404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2032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5044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881B1DA-A27E-4D4E-BBFD-7423457EAD85}" type="datetimeFigureOut">
              <a:rPr lang="en-US" smtClean="0"/>
              <a:t>6/22/20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38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hyperlink" Target="https://www.tysonfoods.com/sustainability/animal-well-being/humane-handl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erdue.com/perdue-way/animal-care/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nakedtruthchicken.com/care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zXcH0oQhA8?feature=oembed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66852" y="1792225"/>
            <a:ext cx="4297680" cy="2767130"/>
          </a:xfrm>
        </p:spPr>
        <p:txBody>
          <a:bodyPr>
            <a:normAutofit/>
          </a:bodyPr>
          <a:lstStyle/>
          <a:p>
            <a:r>
              <a:rPr lang="en-US" sz="5400" dirty="0"/>
              <a:t>POULTRY SCIENCE:</a:t>
            </a:r>
            <a:br>
              <a:rPr lang="en-US" sz="5400" dirty="0"/>
            </a:br>
            <a:r>
              <a:rPr lang="en-US" sz="4400" dirty="0"/>
              <a:t>Animal Welfare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61702" y="4957287"/>
            <a:ext cx="3793678" cy="91736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j-lt"/>
              </a:rPr>
              <a:t>Unit 16</a:t>
            </a:r>
          </a:p>
        </p:txBody>
      </p:sp>
      <p:pic>
        <p:nvPicPr>
          <p:cNvPr id="5" name="Picture 4" descr="A picture containing red&#10;&#10;Description automatically generated">
            <a:extLst>
              <a:ext uri="{FF2B5EF4-FFF2-40B4-BE49-F238E27FC236}">
                <a16:creationId xmlns:a16="http://schemas.microsoft.com/office/drawing/2014/main" id="{EFAE1865-7347-6D4F-901A-378AAD0AA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852" y="770097"/>
            <a:ext cx="3888528" cy="97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05599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55C4676-5CA4-43E8-A82C-0CC27E7DE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person, indoor, table, food&#10;&#10;Description automatically generated">
            <a:extLst>
              <a:ext uri="{FF2B5EF4-FFF2-40B4-BE49-F238E27FC236}">
                <a16:creationId xmlns:a16="http://schemas.microsoft.com/office/drawing/2014/main" id="{10562FE0-A1B8-244F-AA2E-84F9A87C6B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7" b="9228"/>
          <a:stretch/>
        </p:blipFill>
        <p:spPr>
          <a:xfrm>
            <a:off x="20" y="2754"/>
            <a:ext cx="12191980" cy="6855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173F8C-4D58-1B43-8F5E-DC5B7DBC7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Animal Welfare: 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Poultry Processing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A7ED68-2693-44C8-8C3E-A627AE73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77092-CBF2-C449-9ADB-7D9D634EF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399"/>
            <a:ext cx="8770571" cy="396238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Upon arrival to the processing plant, birds are protected from the sun and are equipped with fans and evaporative cooling systems to maintain bird comfort and welfare.</a:t>
            </a:r>
          </a:p>
          <a:p>
            <a:r>
              <a:rPr lang="en-US" sz="2400" dirty="0">
                <a:solidFill>
                  <a:schemeClr val="tx1"/>
                </a:solidFill>
              </a:rPr>
              <a:t>During unloading and shackling, employees must work quietly, calmly, and efficiently to ensure all birds are shackled properly while maintain bird welfare.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Employees undergo training for this!</a:t>
            </a:r>
          </a:p>
        </p:txBody>
      </p:sp>
    </p:spTree>
    <p:extLst>
      <p:ext uri="{BB962C8B-B14F-4D97-AF65-F5344CB8AC3E}">
        <p14:creationId xmlns:p14="http://schemas.microsoft.com/office/powerpoint/2010/main" val="118351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standing, man, food&#10;&#10;Description automatically generated">
            <a:extLst>
              <a:ext uri="{FF2B5EF4-FFF2-40B4-BE49-F238E27FC236}">
                <a16:creationId xmlns:a16="http://schemas.microsoft.com/office/drawing/2014/main" id="{5E286C45-5982-4D43-ABEB-51EDAE0F6A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23339"/>
          <a:stretch/>
        </p:blipFill>
        <p:spPr>
          <a:xfrm>
            <a:off x="-231" y="10"/>
            <a:ext cx="12192000" cy="6862703"/>
          </a:xfrm>
          <a:prstGeom prst="rect">
            <a:avLst/>
          </a:prstGeom>
        </p:spPr>
      </p:pic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19738FD9-60D1-4D66-A0E4-3CABDD655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784" y="467784"/>
            <a:ext cx="7418915" cy="5922963"/>
          </a:xfrm>
          <a:prstGeom prst="roundRect">
            <a:avLst>
              <a:gd name="adj" fmla="val 522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173F8C-4D58-1B43-8F5E-DC5B7DBC7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985785"/>
            <a:ext cx="6233004" cy="1560716"/>
          </a:xfrm>
        </p:spPr>
        <p:txBody>
          <a:bodyPr>
            <a:normAutofit/>
          </a:bodyPr>
          <a:lstStyle/>
          <a:p>
            <a:r>
              <a:rPr lang="en-US" dirty="0"/>
              <a:t>Animal Welfare: </a:t>
            </a:r>
            <a:br>
              <a:rPr lang="en-US" dirty="0"/>
            </a:br>
            <a:r>
              <a:rPr lang="en-US" dirty="0"/>
              <a:t>Poultry Processing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455BEA-6E29-435D-A5DB-88C5853E5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69848" y="2593449"/>
            <a:ext cx="622411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77092-CBF2-C449-9ADB-7D9D634EF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9" y="2855840"/>
            <a:ext cx="6233003" cy="3196168"/>
          </a:xfrm>
        </p:spPr>
        <p:txBody>
          <a:bodyPr>
            <a:normAutofit/>
          </a:bodyPr>
          <a:lstStyle/>
          <a:p>
            <a:pPr>
              <a:lnSpc>
                <a:spcPct val="101000"/>
              </a:lnSpc>
            </a:pPr>
            <a:r>
              <a:rPr lang="en-US" dirty="0"/>
              <a:t>Birds are also kept in low, blue light, which has been shown to keep them calmer and less likely to get excited, risking injury to themselves and other birds.</a:t>
            </a:r>
            <a:endParaRPr lang="en-US"/>
          </a:p>
          <a:p>
            <a:pPr>
              <a:lnSpc>
                <a:spcPct val="101000"/>
              </a:lnSpc>
            </a:pPr>
            <a:r>
              <a:rPr lang="en-US" dirty="0"/>
              <a:t>Time from shackling area to the stunning cabinet should not exceed 60 seconds, and breast rubs are utilized to keep the birds calm as well.</a:t>
            </a:r>
            <a:endParaRPr lang="en-US"/>
          </a:p>
          <a:p>
            <a:pPr>
              <a:lnSpc>
                <a:spcPct val="101000"/>
              </a:lnSpc>
            </a:pPr>
            <a:r>
              <a:rPr lang="en-US" dirty="0"/>
              <a:t>Electrical stunning renders the bird unconscious and unable to feel pain while protecting final meat quality during bleed-out.</a:t>
            </a:r>
            <a:endParaRPr lang="en-US"/>
          </a:p>
        </p:txBody>
      </p:sp>
      <p:sp>
        <p:nvSpPr>
          <p:cNvPr id="14" name="Rounded Rectangle 18">
            <a:extLst>
              <a:ext uri="{FF2B5EF4-FFF2-40B4-BE49-F238E27FC236}">
                <a16:creationId xmlns:a16="http://schemas.microsoft.com/office/drawing/2014/main" id="{C0279480-9DCB-4A52-99D2-EF55FEE1F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964" y="670965"/>
            <a:ext cx="7012862" cy="5516602"/>
          </a:xfrm>
          <a:prstGeom prst="roundRect">
            <a:avLst>
              <a:gd name="adj" fmla="val 2462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644478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0369B00-E29B-4BE1-9B97-31C4628C3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DF820D-5072-5545-9403-E9669569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568345"/>
            <a:ext cx="5303471" cy="1560716"/>
          </a:xfrm>
        </p:spPr>
        <p:txBody>
          <a:bodyPr>
            <a:normAutofit/>
          </a:bodyPr>
          <a:lstStyle/>
          <a:p>
            <a:r>
              <a:rPr lang="en-US" dirty="0"/>
              <a:t>Animal Welfare: Laying Hens</a:t>
            </a:r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DEB9858E-CBB6-4E47-A5DF-C73E34657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1" y="447915"/>
            <a:ext cx="5962169" cy="596216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3650ED-89BE-40BA-B6D5-FB00064D4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00800" y="2176009"/>
            <a:ext cx="5303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AC39B3-DA11-4C86-B0B6-96D669FC2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438400"/>
            <a:ext cx="5657369" cy="4466545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United Egg Producers (UEP) </a:t>
            </a:r>
            <a:r>
              <a:rPr lang="en-US" dirty="0"/>
              <a:t>is a cooperative of U.S. egg farmers working collaboratively to address legislative, regulatory and advocacy issues impacting the industry through active farmer-member leadership, a unified voice and partnership across the agriculture community. </a:t>
            </a:r>
          </a:p>
          <a:p>
            <a:r>
              <a:rPr lang="en-US" dirty="0"/>
              <a:t>UEP’s farmer-members work to provide for the health and well-being of their birds; to produce safe, nutritious, high-quality eggs; and to manage their farms responsibly with best on-farm management practices. </a:t>
            </a:r>
          </a:p>
          <a:p>
            <a:r>
              <a:rPr lang="en-US" dirty="0"/>
              <a:t>UEP manages the </a:t>
            </a:r>
            <a:r>
              <a:rPr lang="en-US" b="1" dirty="0"/>
              <a:t>National Egg Safety Center</a:t>
            </a:r>
            <a:r>
              <a:rPr lang="en-US" dirty="0"/>
              <a:t>, a leading resource for consumer and industry information on the safe production of eggs and prevention of disease. </a:t>
            </a:r>
          </a:p>
          <a:p>
            <a:r>
              <a:rPr lang="en-US" dirty="0"/>
              <a:t>Formed in 1968, </a:t>
            </a:r>
            <a:r>
              <a:rPr lang="en-US" b="1" dirty="0"/>
              <a:t>UEP members represent 95% of US egg production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9227304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2B1CA761-E360-4789-AB99-4E3BF6C65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6BFAB6-8BD8-CB46-8923-3BD7330CB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568345"/>
            <a:ext cx="7779971" cy="1560716"/>
          </a:xfrm>
        </p:spPr>
        <p:txBody>
          <a:bodyPr>
            <a:normAutofit/>
          </a:bodyPr>
          <a:lstStyle/>
          <a:p>
            <a:r>
              <a:rPr lang="en-US"/>
              <a:t>Animal Welfare: </a:t>
            </a:r>
            <a:br>
              <a:rPr lang="en-US"/>
            </a:br>
            <a:r>
              <a:rPr lang="en-US"/>
              <a:t>Leading Poultry Companies</a:t>
            </a:r>
          </a:p>
        </p:txBody>
      </p:sp>
      <p:cxnSp>
        <p:nvCxnSpPr>
          <p:cNvPr id="35" name="Straight Connector 31">
            <a:extLst>
              <a:ext uri="{FF2B5EF4-FFF2-40B4-BE49-F238E27FC236}">
                <a16:creationId xmlns:a16="http://schemas.microsoft.com/office/drawing/2014/main" id="{D7712749-B385-47EC-A2A6-B8FFD72C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24300" y="2176009"/>
            <a:ext cx="777997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ADD09-FE0C-A748-BE72-3E36C9E44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4300" y="2329247"/>
            <a:ext cx="7779970" cy="3651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Listed in no particular order, these poultry companies are considered to be three of the top industry leaders taking strides in animal welfare. </a:t>
            </a:r>
          </a:p>
          <a:p>
            <a:pPr marL="0" indent="0" algn="ctr">
              <a:buNone/>
            </a:pPr>
            <a:r>
              <a:rPr lang="en-US" sz="2400" b="1" dirty="0"/>
              <a:t>Click each one to see what they’re doing and compare!</a:t>
            </a:r>
          </a:p>
        </p:txBody>
      </p:sp>
      <p:pic>
        <p:nvPicPr>
          <p:cNvPr id="7" name="Picture 6" descr="A picture containing food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7762701-F439-E14B-A68A-18FECDA42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" r="306" b="-4"/>
          <a:stretch/>
        </p:blipFill>
        <p:spPr>
          <a:xfrm>
            <a:off x="204713" y="3835641"/>
            <a:ext cx="3424492" cy="3435409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3BE0AE16-ADDE-4A4C-BD19-3463A9E712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25826" y="568345"/>
            <a:ext cx="2982266" cy="2698951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4D64C280-F800-764A-BF71-EC0CA3532B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397" y="4461261"/>
            <a:ext cx="4628126" cy="218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29642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2088292"/>
            <a:ext cx="5859724" cy="1584002"/>
          </a:xfrm>
        </p:spPr>
        <p:txBody>
          <a:bodyPr>
            <a:normAutofit/>
          </a:bodyPr>
          <a:lstStyle/>
          <a:p>
            <a:r>
              <a:rPr lang="en-US" dirty="0"/>
              <a:t>Poultry Science:</a:t>
            </a:r>
            <a:br>
              <a:rPr lang="en-US" dirty="0"/>
            </a:br>
            <a:r>
              <a:rPr lang="en-US" dirty="0"/>
              <a:t>Animal Welfare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Unit 16: Segment 2</a:t>
            </a:r>
          </a:p>
          <a:p>
            <a:r>
              <a:rPr lang="en-US" i="1" dirty="0"/>
              <a:t>Alternative Housing Methods</a:t>
            </a:r>
          </a:p>
        </p:txBody>
      </p:sp>
    </p:spTree>
    <p:extLst>
      <p:ext uri="{BB962C8B-B14F-4D97-AF65-F5344CB8AC3E}">
        <p14:creationId xmlns:p14="http://schemas.microsoft.com/office/powerpoint/2010/main" val="2694251097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03FFB-3C5F-1140-8052-CBE0E745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165123"/>
            <a:ext cx="8770571" cy="963938"/>
          </a:xfrm>
        </p:spPr>
        <p:txBody>
          <a:bodyPr/>
          <a:lstStyle/>
          <a:p>
            <a:r>
              <a:rPr lang="en-US" dirty="0"/>
              <a:t>Conventional Cage 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855FE-D801-574C-B92A-D32F2B18C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4419600"/>
          </a:xfrm>
        </p:spPr>
        <p:txBody>
          <a:bodyPr>
            <a:normAutofit/>
          </a:bodyPr>
          <a:lstStyle/>
          <a:p>
            <a:r>
              <a:rPr lang="en-US" sz="2400" dirty="0"/>
              <a:t>Hens are housed inside climate-controlled barns in stacked rows of cages. Each cage gives birds continual access to water and food. </a:t>
            </a:r>
          </a:p>
          <a:p>
            <a:r>
              <a:rPr lang="en-US" sz="2400" dirty="0"/>
              <a:t>The cage has wire mesh floors that allow manure to drop through to a belt below, which keeps manure away from the birds, as well as their eggs, food and water. </a:t>
            </a:r>
          </a:p>
          <a:p>
            <a:r>
              <a:rPr lang="en-US" sz="2400" dirty="0"/>
              <a:t>After a hen lays an egg, it gently rolls off the slightly-sloped mesh flooring onto an egg-collection belt. </a:t>
            </a:r>
          </a:p>
          <a:p>
            <a:r>
              <a:rPr lang="en-US" sz="2400" dirty="0"/>
              <a:t>The belt moves the egg to processing, where it is checked for imperfections, cleaned and packaged.</a:t>
            </a:r>
          </a:p>
        </p:txBody>
      </p:sp>
    </p:spTree>
    <p:extLst>
      <p:ext uri="{BB962C8B-B14F-4D97-AF65-F5344CB8AC3E}">
        <p14:creationId xmlns:p14="http://schemas.microsoft.com/office/powerpoint/2010/main" val="3815270133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1623799-6B7F-41B1-B7B4-F78C2828C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967C15C7-3131-4066-AB4E-483601721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664FD385-BAB9-4368-8D28-0D361A9F5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E6A741B7-D871-4BE0-AE84-6ABD96DF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29" name="Freeform 57">
            <a:extLst>
              <a:ext uri="{FF2B5EF4-FFF2-40B4-BE49-F238E27FC236}">
                <a16:creationId xmlns:a16="http://schemas.microsoft.com/office/drawing/2014/main" id="{9A396EE4-73AE-42F5-B20D-3AC542A59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DA05887-E135-471E-BF04-F3572A305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32" name="Freeform 206">
              <a:extLst>
                <a:ext uri="{FF2B5EF4-FFF2-40B4-BE49-F238E27FC236}">
                  <a16:creationId xmlns:a16="http://schemas.microsoft.com/office/drawing/2014/main" id="{2526E7F7-EE92-4AED-8B13-22818008E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33" name="Freeform 211">
              <a:extLst>
                <a:ext uri="{FF2B5EF4-FFF2-40B4-BE49-F238E27FC236}">
                  <a16:creationId xmlns:a16="http://schemas.microsoft.com/office/drawing/2014/main" id="{EDF5FBA7-23EA-4304-96CB-E695B5B128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1D9F16C-94B8-4AD0-8D90-B71DD3F55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710F0297-FEF4-4E6B-9809-BB2DC8066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1" y="4551038"/>
            <a:ext cx="12192231" cy="230696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003FFB-3C5F-1140-8052-CBE0E745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18" y="5533201"/>
            <a:ext cx="6888864" cy="12634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05000"/>
              </a:lnSpc>
            </a:pPr>
            <a:r>
              <a:rPr lang="en-US" sz="3900" dirty="0">
                <a:solidFill>
                  <a:schemeClr val="bg2"/>
                </a:solidFill>
              </a:rPr>
              <a:t>Conventional Cage Housing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6E3062D-7269-40D3-A48B-577B21ED29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 rot="16200000">
            <a:off x="7294942" y="5605776"/>
            <a:ext cx="69494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23C53C77-1DBB-7948-B616-532B4DF617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179220" y="-71670"/>
            <a:ext cx="12550207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73166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03FFB-3C5F-1140-8052-CBE0E745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120877"/>
            <a:ext cx="8770571" cy="1008184"/>
          </a:xfrm>
        </p:spPr>
        <p:txBody>
          <a:bodyPr/>
          <a:lstStyle/>
          <a:p>
            <a:r>
              <a:rPr lang="en-US" dirty="0"/>
              <a:t>Cage-Free 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855FE-D801-574C-B92A-D32F2B18C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4419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Cage-free eggs are laid by hens that are able to roam vertically and horizontally in indoor houses and have access to fresh food and water. </a:t>
            </a:r>
          </a:p>
          <a:p>
            <a:r>
              <a:rPr lang="en-US" dirty="0"/>
              <a:t>Cage-free systems vary from farm-to-farm and can include multi-tier aviaries. They must allow hens to exhibit natural behaviors and include enrichments such as scratch areas, perches and nests. </a:t>
            </a:r>
          </a:p>
          <a:p>
            <a:r>
              <a:rPr lang="en-US" dirty="0"/>
              <a:t>Hens must have access to litter, protection from predators and be able to move in a barn in a manner that promotes bird welfare. </a:t>
            </a:r>
          </a:p>
          <a:p>
            <a:r>
              <a:rPr lang="en-US" dirty="0"/>
              <a:t>Manure belts help keep manure away from birds. </a:t>
            </a:r>
          </a:p>
          <a:p>
            <a:r>
              <a:rPr lang="en-US" dirty="0"/>
              <a:t>Most of the time, hens lay the eggs in the nest box, where the eggs then rolls off the slightly-sloped floor onto a collection belt. The belt moves the egg to processing. Eggs can also be laid in the litter or elsewhere in the barn, and then they must be collected by hand.</a:t>
            </a:r>
          </a:p>
        </p:txBody>
      </p:sp>
    </p:spTree>
    <p:extLst>
      <p:ext uri="{BB962C8B-B14F-4D97-AF65-F5344CB8AC3E}">
        <p14:creationId xmlns:p14="http://schemas.microsoft.com/office/powerpoint/2010/main" val="482866012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21623799-6B7F-41B1-B7B4-F78C2828C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967C15C7-3131-4066-AB4E-483601721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4" name="Freeform 9">
              <a:extLst>
                <a:ext uri="{FF2B5EF4-FFF2-40B4-BE49-F238E27FC236}">
                  <a16:creationId xmlns:a16="http://schemas.microsoft.com/office/drawing/2014/main" id="{664FD385-BAB9-4368-8D28-0D361A9F5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75" name="Freeform 13">
              <a:extLst>
                <a:ext uri="{FF2B5EF4-FFF2-40B4-BE49-F238E27FC236}">
                  <a16:creationId xmlns:a16="http://schemas.microsoft.com/office/drawing/2014/main" id="{E6A741B7-D871-4BE0-AE84-6ABD96DF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77" name="Freeform 57">
            <a:extLst>
              <a:ext uri="{FF2B5EF4-FFF2-40B4-BE49-F238E27FC236}">
                <a16:creationId xmlns:a16="http://schemas.microsoft.com/office/drawing/2014/main" id="{9A396EE4-73AE-42F5-B20D-3AC542A59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DA05887-E135-471E-BF04-F3572A305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80" name="Freeform 206">
              <a:extLst>
                <a:ext uri="{FF2B5EF4-FFF2-40B4-BE49-F238E27FC236}">
                  <a16:creationId xmlns:a16="http://schemas.microsoft.com/office/drawing/2014/main" id="{2526E7F7-EE92-4AED-8B13-22818008E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81" name="Freeform 211">
              <a:extLst>
                <a:ext uri="{FF2B5EF4-FFF2-40B4-BE49-F238E27FC236}">
                  <a16:creationId xmlns:a16="http://schemas.microsoft.com/office/drawing/2014/main" id="{EDF5FBA7-23EA-4304-96CB-E695B5B128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1D9F16C-94B8-4AD0-8D90-B71DD3F55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F654571F-D8C6-4FBC-8661-887F5AE1E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761A8729-C9BC-4D7B-B0E3-3F8BB73E0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" y="6615"/>
            <a:ext cx="12187263" cy="6858000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C470100B-B6D4-4558-A832-946D354B8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ounded Rectangle 7">
            <a:extLst>
              <a:ext uri="{FF2B5EF4-FFF2-40B4-BE49-F238E27FC236}">
                <a16:creationId xmlns:a16="http://schemas.microsoft.com/office/drawing/2014/main" id="{5BAC5087-B362-46E8-8DF2-F5E7956DD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67784" y="467784"/>
            <a:ext cx="11260976" cy="5922963"/>
          </a:xfrm>
          <a:prstGeom prst="roundRect">
            <a:avLst>
              <a:gd name="adj" fmla="val 52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airplane, air, large, ocean&#10;&#10;Description automatically generated">
            <a:extLst>
              <a:ext uri="{FF2B5EF4-FFF2-40B4-BE49-F238E27FC236}">
                <a16:creationId xmlns:a16="http://schemas.microsoft.com/office/drawing/2014/main" id="{C51B6C0D-AA01-B942-9465-7E7A839B7D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r="2952" b="2"/>
          <a:stretch/>
        </p:blipFill>
        <p:spPr>
          <a:xfrm>
            <a:off x="5337548" y="670965"/>
            <a:ext cx="6189620" cy="5516602"/>
          </a:xfrm>
          <a:prstGeom prst="rect">
            <a:avLst/>
          </a:prstGeom>
        </p:spPr>
      </p:pic>
      <p:sp>
        <p:nvSpPr>
          <p:cNvPr id="92" name="Freeform 18">
            <a:extLst>
              <a:ext uri="{FF2B5EF4-FFF2-40B4-BE49-F238E27FC236}">
                <a16:creationId xmlns:a16="http://schemas.microsoft.com/office/drawing/2014/main" id="{A37732D7-C03E-4955-B9D4-35B3BD360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434" y="474134"/>
            <a:ext cx="11260976" cy="5922963"/>
          </a:xfrm>
          <a:custGeom>
            <a:avLst/>
            <a:gdLst>
              <a:gd name="connsiteX0" fmla="*/ 336522 w 11260976"/>
              <a:gd name="connsiteY0" fmla="*/ 196832 h 5922963"/>
              <a:gd name="connsiteX1" fmla="*/ 209530 w 11260976"/>
              <a:gd name="connsiteY1" fmla="*/ 323824 h 5922963"/>
              <a:gd name="connsiteX2" fmla="*/ 209530 w 11260976"/>
              <a:gd name="connsiteY2" fmla="*/ 5586441 h 5922963"/>
              <a:gd name="connsiteX3" fmla="*/ 336522 w 11260976"/>
              <a:gd name="connsiteY3" fmla="*/ 5713433 h 5922963"/>
              <a:gd name="connsiteX4" fmla="*/ 10938742 w 11260976"/>
              <a:gd name="connsiteY4" fmla="*/ 5713433 h 5922963"/>
              <a:gd name="connsiteX5" fmla="*/ 11065734 w 11260976"/>
              <a:gd name="connsiteY5" fmla="*/ 5586441 h 5922963"/>
              <a:gd name="connsiteX6" fmla="*/ 11065734 w 11260976"/>
              <a:gd name="connsiteY6" fmla="*/ 323824 h 5922963"/>
              <a:gd name="connsiteX7" fmla="*/ 10938742 w 11260976"/>
              <a:gd name="connsiteY7" fmla="*/ 196832 h 5922963"/>
              <a:gd name="connsiteX8" fmla="*/ 309593 w 11260976"/>
              <a:gd name="connsiteY8" fmla="*/ 0 h 5922963"/>
              <a:gd name="connsiteX9" fmla="*/ 10951383 w 11260976"/>
              <a:gd name="connsiteY9" fmla="*/ 0 h 5922963"/>
              <a:gd name="connsiteX10" fmla="*/ 11260976 w 11260976"/>
              <a:gd name="connsiteY10" fmla="*/ 309593 h 5922963"/>
              <a:gd name="connsiteX11" fmla="*/ 11260976 w 11260976"/>
              <a:gd name="connsiteY11" fmla="*/ 5613370 h 5922963"/>
              <a:gd name="connsiteX12" fmla="*/ 10951383 w 11260976"/>
              <a:gd name="connsiteY12" fmla="*/ 5922963 h 5922963"/>
              <a:gd name="connsiteX13" fmla="*/ 309593 w 11260976"/>
              <a:gd name="connsiteY13" fmla="*/ 5922963 h 5922963"/>
              <a:gd name="connsiteX14" fmla="*/ 0 w 11260976"/>
              <a:gd name="connsiteY14" fmla="*/ 5613370 h 5922963"/>
              <a:gd name="connsiteX15" fmla="*/ 0 w 11260976"/>
              <a:gd name="connsiteY15" fmla="*/ 309593 h 5922963"/>
              <a:gd name="connsiteX16" fmla="*/ 309593 w 11260976"/>
              <a:gd name="connsiteY16" fmla="*/ 0 h 592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260976" h="5922963">
                <a:moveTo>
                  <a:pt x="336522" y="196832"/>
                </a:moveTo>
                <a:cubicBezTo>
                  <a:pt x="266386" y="196832"/>
                  <a:pt x="209530" y="253688"/>
                  <a:pt x="209530" y="323824"/>
                </a:cubicBezTo>
                <a:lnTo>
                  <a:pt x="209530" y="5586441"/>
                </a:lnTo>
                <a:cubicBezTo>
                  <a:pt x="209530" y="5656577"/>
                  <a:pt x="266386" y="5713433"/>
                  <a:pt x="336522" y="5713433"/>
                </a:cubicBezTo>
                <a:lnTo>
                  <a:pt x="10938742" y="5713433"/>
                </a:lnTo>
                <a:cubicBezTo>
                  <a:pt x="11008878" y="5713433"/>
                  <a:pt x="11065734" y="5656577"/>
                  <a:pt x="11065734" y="5586441"/>
                </a:cubicBezTo>
                <a:lnTo>
                  <a:pt x="11065734" y="323824"/>
                </a:lnTo>
                <a:cubicBezTo>
                  <a:pt x="11065734" y="253688"/>
                  <a:pt x="11008878" y="196832"/>
                  <a:pt x="10938742" y="196832"/>
                </a:cubicBezTo>
                <a:close/>
                <a:moveTo>
                  <a:pt x="309593" y="0"/>
                </a:moveTo>
                <a:lnTo>
                  <a:pt x="10951383" y="0"/>
                </a:lnTo>
                <a:cubicBezTo>
                  <a:pt x="11122366" y="0"/>
                  <a:pt x="11260976" y="138610"/>
                  <a:pt x="11260976" y="309593"/>
                </a:cubicBezTo>
                <a:lnTo>
                  <a:pt x="11260976" y="5613370"/>
                </a:lnTo>
                <a:cubicBezTo>
                  <a:pt x="11260976" y="5784353"/>
                  <a:pt x="11122366" y="5922963"/>
                  <a:pt x="10951383" y="5922963"/>
                </a:cubicBezTo>
                <a:lnTo>
                  <a:pt x="309593" y="5922963"/>
                </a:lnTo>
                <a:cubicBezTo>
                  <a:pt x="138610" y="5922963"/>
                  <a:pt x="0" y="5784353"/>
                  <a:pt x="0" y="5613370"/>
                </a:cubicBezTo>
                <a:lnTo>
                  <a:pt x="0" y="309593"/>
                </a:lnTo>
                <a:cubicBezTo>
                  <a:pt x="0" y="138610"/>
                  <a:pt x="138610" y="0"/>
                  <a:pt x="309593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4" name="Rounded Rectangle 8">
            <a:extLst>
              <a:ext uri="{FF2B5EF4-FFF2-40B4-BE49-F238E27FC236}">
                <a16:creationId xmlns:a16="http://schemas.microsoft.com/office/drawing/2014/main" id="{966DF526-D5B1-4408-892B-11BD9F4B1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964" y="670965"/>
            <a:ext cx="10856204" cy="5516602"/>
          </a:xfrm>
          <a:prstGeom prst="roundRect">
            <a:avLst>
              <a:gd name="adj" fmla="val 2462"/>
            </a:avLst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003FFB-3C5F-1140-8052-CBE0E745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586" y="2363313"/>
            <a:ext cx="4074070" cy="214460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5000"/>
              </a:lnSpc>
            </a:pPr>
            <a:r>
              <a:rPr lang="en-US" sz="6000" dirty="0">
                <a:solidFill>
                  <a:schemeClr val="bg2"/>
                </a:solidFill>
              </a:rPr>
              <a:t>Cage-Free Housing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1AE03E22-BD2D-4737-87EE-13EE48DE5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1100" y="4629095"/>
            <a:ext cx="694944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5993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ACB33F1-D64F-4780-ACE9-07C69092B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003FFB-3C5F-1140-8052-CBE0E745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47" y="568345"/>
            <a:ext cx="7766554" cy="1560716"/>
          </a:xfrm>
        </p:spPr>
        <p:txBody>
          <a:bodyPr>
            <a:normAutofit/>
          </a:bodyPr>
          <a:lstStyle/>
          <a:p>
            <a:r>
              <a:rPr lang="en-US"/>
              <a:t>Free-Range/Free-Roaming/Pastured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062FA83-D5CC-4740-AA95-1A8C70EFE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1146" y="2176009"/>
            <a:ext cx="776655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9358CAA-1758-41FB-B6F7-618524238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14" y="2307205"/>
            <a:ext cx="7766554" cy="4419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1000"/>
              </a:lnSpc>
            </a:pPr>
            <a:r>
              <a:rPr lang="en-US" sz="1800" dirty="0"/>
              <a:t>Free access to outdoors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Relatively poor performance compared to commercial conditions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No legal definition of what these terms mean</a:t>
            </a:r>
          </a:p>
          <a:p>
            <a:pPr marL="0" indent="0">
              <a:lnSpc>
                <a:spcPct val="101000"/>
              </a:lnSpc>
              <a:buNone/>
            </a:pPr>
            <a:endParaRPr lang="en-US" sz="1800" dirty="0"/>
          </a:p>
          <a:p>
            <a:pPr marL="0" indent="0">
              <a:lnSpc>
                <a:spcPct val="101000"/>
              </a:lnSpc>
              <a:buNone/>
            </a:pPr>
            <a:r>
              <a:rPr lang="en-US" sz="1800" b="1" dirty="0"/>
              <a:t>Susceptible to: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Predators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Weather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Egg hiding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Landscape damage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Disease exposure</a:t>
            </a:r>
          </a:p>
          <a:p>
            <a:pPr lvl="1">
              <a:lnSpc>
                <a:spcPct val="101000"/>
              </a:lnSpc>
            </a:pPr>
            <a:endParaRPr lang="en-US" dirty="0"/>
          </a:p>
          <a:p>
            <a:pPr marL="320040" lvl="1" indent="0" algn="ctr">
              <a:lnSpc>
                <a:spcPct val="101000"/>
              </a:lnSpc>
              <a:buNone/>
            </a:pPr>
            <a:r>
              <a:rPr lang="en-US" b="1" dirty="0"/>
              <a:t>These factors lead to the much higher prices of non-conventionally raised eggs that you see in the grocery store!</a:t>
            </a:r>
          </a:p>
        </p:txBody>
      </p:sp>
      <p:pic>
        <p:nvPicPr>
          <p:cNvPr id="5" name="Content Placeholder 4" descr="A flock of birds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9346E2B1-C5A9-674B-AA23-469A9F3E9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9" r="37086" b="-1"/>
          <a:stretch/>
        </p:blipFill>
        <p:spPr>
          <a:xfrm>
            <a:off x="8770337" y="-8545"/>
            <a:ext cx="3424512" cy="687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6575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2088292"/>
            <a:ext cx="5859724" cy="1584002"/>
          </a:xfrm>
        </p:spPr>
        <p:txBody>
          <a:bodyPr>
            <a:normAutofit/>
          </a:bodyPr>
          <a:lstStyle/>
          <a:p>
            <a:r>
              <a:rPr lang="en-US" dirty="0"/>
              <a:t>Poultry Science:</a:t>
            </a:r>
            <a:br>
              <a:rPr lang="en-US" dirty="0"/>
            </a:br>
            <a:r>
              <a:rPr lang="en-US" dirty="0"/>
              <a:t>Animal Welfare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Unit 16: Segment 1</a:t>
            </a:r>
          </a:p>
          <a:p>
            <a:r>
              <a:rPr lang="en-US" i="1" dirty="0"/>
              <a:t>Animal Welfare Overview</a:t>
            </a:r>
          </a:p>
        </p:txBody>
      </p:sp>
    </p:spTree>
    <p:extLst>
      <p:ext uri="{BB962C8B-B14F-4D97-AF65-F5344CB8AC3E}">
        <p14:creationId xmlns:p14="http://schemas.microsoft.com/office/powerpoint/2010/main" val="4250337693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39698-8A5F-8B40-9A8E-3E9640A45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Poultry Science </a:t>
            </a:r>
            <a:br>
              <a:rPr lang="en-US" dirty="0"/>
            </a:br>
            <a:r>
              <a:rPr lang="en-US" dirty="0"/>
              <a:t>Curriculum References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837BA2-953A-E54A-A80C-0FC0752F8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9258300" cy="4280452"/>
          </a:xfrm>
        </p:spPr>
        <p:txBody>
          <a:bodyPr numCol="3">
            <a:normAutofit fontScale="62500" lnSpcReduction="20000"/>
          </a:bodyPr>
          <a:lstStyle/>
          <a:p>
            <a:r>
              <a:rPr lang="en-US" dirty="0"/>
              <a:t>Jessica Fife, UGA Dept. of Poultry Science Outreach Coordinator, UGA Dept. of Agricultural Leadership, Education, &amp; Communication MAEE Candidate</a:t>
            </a:r>
          </a:p>
          <a:p>
            <a:r>
              <a:rPr lang="en-US" dirty="0"/>
              <a:t>Barry Croom, UGA Dept. of Agricultural Leadership, Education, &amp; Communication Professor</a:t>
            </a:r>
          </a:p>
          <a:p>
            <a:r>
              <a:rPr lang="en-US" dirty="0"/>
              <a:t>Ashley </a:t>
            </a:r>
            <a:r>
              <a:rPr lang="en-US" dirty="0" err="1"/>
              <a:t>Yopp</a:t>
            </a:r>
            <a:r>
              <a:rPr lang="en-US" dirty="0"/>
              <a:t>, UGA Dept. of Agricultural Leadership, Education, &amp; Communication Assistant Professor</a:t>
            </a:r>
          </a:p>
          <a:p>
            <a:r>
              <a:rPr lang="en-US" dirty="0"/>
              <a:t>Georgia Agriculture Education</a:t>
            </a:r>
          </a:p>
          <a:p>
            <a:r>
              <a:rPr lang="en-US" dirty="0"/>
              <a:t>Andrew Benson, UGA Dept. of Poultry Science Assistant Professor</a:t>
            </a:r>
          </a:p>
          <a:p>
            <a:r>
              <a:rPr lang="en-US" dirty="0"/>
              <a:t>Brian Jordan, UGA Dept. of Poultry Science Assistant Professor, UGA College of Veterinary Medicine Assistant Professor</a:t>
            </a:r>
          </a:p>
          <a:p>
            <a:endParaRPr lang="en-US" dirty="0"/>
          </a:p>
          <a:p>
            <a:r>
              <a:rPr lang="en-US" dirty="0"/>
              <a:t>University of Arkansas Bumpers College of Poultry Science – Poultry Science Dual Curriculum Course</a:t>
            </a:r>
          </a:p>
          <a:p>
            <a:r>
              <a:rPr lang="en-US" dirty="0"/>
              <a:t>Julia Gaskin, UGA Dept. of Crop and Soil Sciences Sr. Public Service Associate</a:t>
            </a:r>
          </a:p>
          <a:p>
            <a:r>
              <a:rPr lang="en-US" dirty="0"/>
              <a:t>Glendon Harris, UGA Dept. of Crop and Soil Sciences Professor &amp; Extension Agronomist</a:t>
            </a:r>
          </a:p>
          <a:p>
            <a:r>
              <a:rPr lang="en-US" dirty="0"/>
              <a:t>Brian </a:t>
            </a:r>
            <a:r>
              <a:rPr lang="en-US" dirty="0" err="1"/>
              <a:t>Kiepper</a:t>
            </a:r>
            <a:r>
              <a:rPr lang="en-US" dirty="0"/>
              <a:t>, UGA Dept. of Poultry Science Associate Professor</a:t>
            </a:r>
          </a:p>
          <a:p>
            <a:r>
              <a:rPr lang="en-US" dirty="0"/>
              <a:t>Claudia Dunkley, UGA Dept. of Poultry Science Public Service Associate</a:t>
            </a:r>
          </a:p>
          <a:p>
            <a:r>
              <a:rPr lang="en-US" dirty="0"/>
              <a:t>Casey Ritz, UGA Dept. of Poultry Science Professor</a:t>
            </a:r>
          </a:p>
          <a:p>
            <a:r>
              <a:rPr lang="en-US" dirty="0"/>
              <a:t>USPOULTRY &amp; USPOULTRY Poultry Science Curriculum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Tom </a:t>
            </a:r>
            <a:r>
              <a:rPr lang="en-US" dirty="0" err="1"/>
              <a:t>Tabler</a:t>
            </a:r>
            <a:r>
              <a:rPr lang="en-US" dirty="0"/>
              <a:t>, Mississippi State University Department of Poultry Science Extension Professor</a:t>
            </a:r>
          </a:p>
          <a:p>
            <a:r>
              <a:rPr lang="en-US" dirty="0"/>
              <a:t>Jacquie Jacob, University of Kentucky</a:t>
            </a:r>
          </a:p>
          <a:p>
            <a:r>
              <a:rPr lang="en-US" dirty="0"/>
              <a:t>Jeanna Wilson, UGA Dept. of Poultry Science Professor</a:t>
            </a:r>
          </a:p>
          <a:p>
            <a:r>
              <a:rPr lang="en-US" dirty="0"/>
              <a:t>Kelly Sweeney, UGA Dept. of Poultry Science </a:t>
            </a:r>
            <a:r>
              <a:rPr lang="en-US" dirty="0" err="1"/>
              <a:t>Ph.D</a:t>
            </a:r>
            <a:r>
              <a:rPr lang="en-US" dirty="0"/>
              <a:t> Candidate</a:t>
            </a:r>
          </a:p>
          <a:p>
            <a:r>
              <a:rPr lang="en-US" dirty="0"/>
              <a:t>Merck Veterinary Manual</a:t>
            </a:r>
          </a:p>
          <a:p>
            <a:r>
              <a:rPr lang="en-US" dirty="0"/>
              <a:t>University of Maryland Extension</a:t>
            </a:r>
          </a:p>
          <a:p>
            <a:r>
              <a:rPr lang="en-US" dirty="0"/>
              <a:t>Poultry Hub</a:t>
            </a:r>
          </a:p>
          <a:p>
            <a:r>
              <a:rPr lang="en-US" dirty="0"/>
              <a:t>Brian Fairchild, University of Georgia Department of Poultry Science Professor</a:t>
            </a:r>
          </a:p>
          <a:p>
            <a:r>
              <a:rPr lang="en-US" dirty="0"/>
              <a:t>Centers for Disease Control</a:t>
            </a:r>
          </a:p>
          <a:p>
            <a:r>
              <a:rPr lang="en-US" dirty="0"/>
              <a:t>National FFA Organization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621956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450FF14-6377-4F15-A50C-6E804489F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DF820D-5072-5545-9403-E9669569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6514" y="1260389"/>
            <a:ext cx="4365486" cy="868671"/>
          </a:xfrm>
        </p:spPr>
        <p:txBody>
          <a:bodyPr>
            <a:normAutofit/>
          </a:bodyPr>
          <a:lstStyle/>
          <a:p>
            <a:r>
              <a:rPr lang="en-US" dirty="0"/>
              <a:t>Animal Welfare</a:t>
            </a: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3A3A5C02-9E21-4315-9391-21C9E66CB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229" y="1534308"/>
            <a:ext cx="6494910" cy="4358546"/>
          </a:xfrm>
          <a:prstGeom prst="roundRect">
            <a:avLst>
              <a:gd name="adj" fmla="val 2462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indoor, person, man, dog&#10;&#10;Description automatically generated">
            <a:extLst>
              <a:ext uri="{FF2B5EF4-FFF2-40B4-BE49-F238E27FC236}">
                <a16:creationId xmlns:a16="http://schemas.microsoft.com/office/drawing/2014/main" id="{C1C5367A-3121-C54F-9139-CA3D98814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85" y="1699934"/>
            <a:ext cx="6033397" cy="402729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67D375-84C5-4EFB-AF77-DE352BC52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26514" y="2176009"/>
            <a:ext cx="387775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7A9F2-3EAE-CF41-A70F-18D850A14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6514" y="2438400"/>
            <a:ext cx="3877757" cy="3651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Animal Welfare is dependent on:</a:t>
            </a:r>
          </a:p>
          <a:p>
            <a:r>
              <a:rPr lang="en-US" sz="2800" dirty="0"/>
              <a:t>Mental needs</a:t>
            </a:r>
          </a:p>
          <a:p>
            <a:r>
              <a:rPr lang="en-US" sz="2800" dirty="0"/>
              <a:t>Psychological needs</a:t>
            </a:r>
          </a:p>
          <a:p>
            <a:r>
              <a:rPr lang="en-US" sz="2800" dirty="0"/>
              <a:t>Cognitive needs</a:t>
            </a:r>
          </a:p>
        </p:txBody>
      </p:sp>
    </p:spTree>
    <p:extLst>
      <p:ext uri="{BB962C8B-B14F-4D97-AF65-F5344CB8AC3E}">
        <p14:creationId xmlns:p14="http://schemas.microsoft.com/office/powerpoint/2010/main" val="758012906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55C4676-5CA4-43E8-A82C-0CC27E7DE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mall white bird sitting on top of a chicken&#10;&#10;Description automatically generated">
            <a:extLst>
              <a:ext uri="{FF2B5EF4-FFF2-40B4-BE49-F238E27FC236}">
                <a16:creationId xmlns:a16="http://schemas.microsoft.com/office/drawing/2014/main" id="{552EF6E7-CE9E-6D45-8F28-F4487B094A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4"/>
          <a:stretch/>
        </p:blipFill>
        <p:spPr>
          <a:xfrm>
            <a:off x="20" y="2754"/>
            <a:ext cx="12191980" cy="685524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F08C8CD-0835-4D0F-B118-211FB7588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accent1">
                  <a:lumMod val="75000"/>
                  <a:alpha val="75000"/>
                </a:schemeClr>
              </a:gs>
              <a:gs pos="85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DF820D-5072-5545-9403-E9669569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193369"/>
            <a:ext cx="8770571" cy="93569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Animal Welfare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6A7ED68-2693-44C8-8C3E-A627AE73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7A9F2-3EAE-CF41-A70F-18D850A14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399"/>
            <a:ext cx="8770571" cy="4086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bg2"/>
                </a:solidFill>
              </a:rPr>
              <a:t>Animal Welfare Rights: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chemeClr val="bg2"/>
                </a:solidFill>
              </a:rPr>
              <a:t>Freedom from hunger &amp; thirst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chemeClr val="bg2"/>
                </a:solidFill>
              </a:rPr>
              <a:t>Freedom from discomfort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chemeClr val="bg2"/>
                </a:solidFill>
              </a:rPr>
              <a:t>Freedom from pain, injury, or disease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chemeClr val="bg2"/>
                </a:solidFill>
              </a:rPr>
              <a:t>Freedom to express normal behavior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chemeClr val="bg2"/>
                </a:solidFill>
              </a:rPr>
              <a:t>Freedom from fear and distress</a:t>
            </a:r>
          </a:p>
        </p:txBody>
      </p:sp>
    </p:spTree>
    <p:extLst>
      <p:ext uri="{BB962C8B-B14F-4D97-AF65-F5344CB8AC3E}">
        <p14:creationId xmlns:p14="http://schemas.microsoft.com/office/powerpoint/2010/main" val="4246372447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7">
            <a:extLst>
              <a:ext uri="{FF2B5EF4-FFF2-40B4-BE49-F238E27FC236}">
                <a16:creationId xmlns:a16="http://schemas.microsoft.com/office/drawing/2014/main" id="{36E27C40-104A-4C05-A382-21A40999A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9">
            <a:extLst>
              <a:ext uri="{FF2B5EF4-FFF2-40B4-BE49-F238E27FC236}">
                <a16:creationId xmlns:a16="http://schemas.microsoft.com/office/drawing/2014/main" id="{C1D78633-7222-4BD8-9B43-C5A3FE3FB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64A62ED5-69F8-4A9A-959F-BDFA4CB00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E1E0581-3B45-45FA-909D-956C5BA8C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5474103-4A93-4198-B2FA-45EC74FD52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 useBgFill="1">
        <p:nvSpPr>
          <p:cNvPr id="23" name="Freeform: Shape 14">
            <a:extLst>
              <a:ext uri="{FF2B5EF4-FFF2-40B4-BE49-F238E27FC236}">
                <a16:creationId xmlns:a16="http://schemas.microsoft.com/office/drawing/2014/main" id="{2A0F9152-48E3-49B1-872D-898BCB713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3466" y="643466"/>
            <a:ext cx="10905066" cy="5571066"/>
          </a:xfrm>
          <a:custGeom>
            <a:avLst/>
            <a:gdLst>
              <a:gd name="connsiteX0" fmla="*/ 317500 w 10905066"/>
              <a:gd name="connsiteY0" fmla="*/ 0 h 5571066"/>
              <a:gd name="connsiteX1" fmla="*/ 6969125 w 10905066"/>
              <a:gd name="connsiteY1" fmla="*/ 0 h 5571066"/>
              <a:gd name="connsiteX2" fmla="*/ 6969127 w 10905066"/>
              <a:gd name="connsiteY2" fmla="*/ 0 h 5571066"/>
              <a:gd name="connsiteX3" fmla="*/ 10587566 w 10905066"/>
              <a:gd name="connsiteY3" fmla="*/ 0 h 5571066"/>
              <a:gd name="connsiteX4" fmla="*/ 10651066 w 10905066"/>
              <a:gd name="connsiteY4" fmla="*/ 6350 h 5571066"/>
              <a:gd name="connsiteX5" fmla="*/ 10711391 w 10905066"/>
              <a:gd name="connsiteY5" fmla="*/ 23813 h 5571066"/>
              <a:gd name="connsiteX6" fmla="*/ 10763779 w 10905066"/>
              <a:gd name="connsiteY6" fmla="*/ 52388 h 5571066"/>
              <a:gd name="connsiteX7" fmla="*/ 10812991 w 10905066"/>
              <a:gd name="connsiteY7" fmla="*/ 93663 h 5571066"/>
              <a:gd name="connsiteX8" fmla="*/ 10849503 w 10905066"/>
              <a:gd name="connsiteY8" fmla="*/ 139700 h 5571066"/>
              <a:gd name="connsiteX9" fmla="*/ 10881253 w 10905066"/>
              <a:gd name="connsiteY9" fmla="*/ 195263 h 5571066"/>
              <a:gd name="connsiteX10" fmla="*/ 10898716 w 10905066"/>
              <a:gd name="connsiteY10" fmla="*/ 254000 h 5571066"/>
              <a:gd name="connsiteX11" fmla="*/ 10905066 w 10905066"/>
              <a:gd name="connsiteY11" fmla="*/ 319088 h 5571066"/>
              <a:gd name="connsiteX12" fmla="*/ 10905066 w 10905066"/>
              <a:gd name="connsiteY12" fmla="*/ 1556279 h 5571066"/>
              <a:gd name="connsiteX13" fmla="*/ 10905066 w 10905066"/>
              <a:gd name="connsiteY13" fmla="*/ 4014788 h 5571066"/>
              <a:gd name="connsiteX14" fmla="*/ 10905066 w 10905066"/>
              <a:gd name="connsiteY14" fmla="*/ 5251979 h 5571066"/>
              <a:gd name="connsiteX15" fmla="*/ 10898716 w 10905066"/>
              <a:gd name="connsiteY15" fmla="*/ 5317066 h 5571066"/>
              <a:gd name="connsiteX16" fmla="*/ 10881253 w 10905066"/>
              <a:gd name="connsiteY16" fmla="*/ 5375804 h 5571066"/>
              <a:gd name="connsiteX17" fmla="*/ 10849503 w 10905066"/>
              <a:gd name="connsiteY17" fmla="*/ 5431366 h 5571066"/>
              <a:gd name="connsiteX18" fmla="*/ 10812991 w 10905066"/>
              <a:gd name="connsiteY18" fmla="*/ 5478991 h 5571066"/>
              <a:gd name="connsiteX19" fmla="*/ 10763779 w 10905066"/>
              <a:gd name="connsiteY19" fmla="*/ 5518679 h 5571066"/>
              <a:gd name="connsiteX20" fmla="*/ 10711391 w 10905066"/>
              <a:gd name="connsiteY20" fmla="*/ 5547254 h 5571066"/>
              <a:gd name="connsiteX21" fmla="*/ 10651066 w 10905066"/>
              <a:gd name="connsiteY21" fmla="*/ 5564716 h 5571066"/>
              <a:gd name="connsiteX22" fmla="*/ 10587566 w 10905066"/>
              <a:gd name="connsiteY22" fmla="*/ 5571066 h 5571066"/>
              <a:gd name="connsiteX23" fmla="*/ 6969125 w 10905066"/>
              <a:gd name="connsiteY23" fmla="*/ 5571066 h 5571066"/>
              <a:gd name="connsiteX24" fmla="*/ 3935941 w 10905066"/>
              <a:gd name="connsiteY24" fmla="*/ 5571066 h 5571066"/>
              <a:gd name="connsiteX25" fmla="*/ 317500 w 10905066"/>
              <a:gd name="connsiteY25" fmla="*/ 5571066 h 5571066"/>
              <a:gd name="connsiteX26" fmla="*/ 254000 w 10905066"/>
              <a:gd name="connsiteY26" fmla="*/ 5564716 h 5571066"/>
              <a:gd name="connsiteX27" fmla="*/ 193675 w 10905066"/>
              <a:gd name="connsiteY27" fmla="*/ 5547254 h 5571066"/>
              <a:gd name="connsiteX28" fmla="*/ 141288 w 10905066"/>
              <a:gd name="connsiteY28" fmla="*/ 5518679 h 5571066"/>
              <a:gd name="connsiteX29" fmla="*/ 92075 w 10905066"/>
              <a:gd name="connsiteY29" fmla="*/ 5478991 h 5571066"/>
              <a:gd name="connsiteX30" fmla="*/ 55563 w 10905066"/>
              <a:gd name="connsiteY30" fmla="*/ 5431366 h 5571066"/>
              <a:gd name="connsiteX31" fmla="*/ 23813 w 10905066"/>
              <a:gd name="connsiteY31" fmla="*/ 5375804 h 5571066"/>
              <a:gd name="connsiteX32" fmla="*/ 6350 w 10905066"/>
              <a:gd name="connsiteY32" fmla="*/ 5317066 h 5571066"/>
              <a:gd name="connsiteX33" fmla="*/ 0 w 10905066"/>
              <a:gd name="connsiteY33" fmla="*/ 5251979 h 5571066"/>
              <a:gd name="connsiteX34" fmla="*/ 0 w 10905066"/>
              <a:gd name="connsiteY34" fmla="*/ 4014789 h 5571066"/>
              <a:gd name="connsiteX35" fmla="*/ 0 w 10905066"/>
              <a:gd name="connsiteY35" fmla="*/ 4014788 h 5571066"/>
              <a:gd name="connsiteX36" fmla="*/ 0 w 10905066"/>
              <a:gd name="connsiteY36" fmla="*/ 319088 h 5571066"/>
              <a:gd name="connsiteX37" fmla="*/ 6350 w 10905066"/>
              <a:gd name="connsiteY37" fmla="*/ 254000 h 5571066"/>
              <a:gd name="connsiteX38" fmla="*/ 23813 w 10905066"/>
              <a:gd name="connsiteY38" fmla="*/ 195263 h 5571066"/>
              <a:gd name="connsiteX39" fmla="*/ 55563 w 10905066"/>
              <a:gd name="connsiteY39" fmla="*/ 139700 h 5571066"/>
              <a:gd name="connsiteX40" fmla="*/ 92075 w 10905066"/>
              <a:gd name="connsiteY40" fmla="*/ 93663 h 5571066"/>
              <a:gd name="connsiteX41" fmla="*/ 141288 w 10905066"/>
              <a:gd name="connsiteY41" fmla="*/ 52388 h 5571066"/>
              <a:gd name="connsiteX42" fmla="*/ 193675 w 10905066"/>
              <a:gd name="connsiteY42" fmla="*/ 23813 h 5571066"/>
              <a:gd name="connsiteX43" fmla="*/ 254000 w 10905066"/>
              <a:gd name="connsiteY43" fmla="*/ 635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05066" h="5571066">
                <a:moveTo>
                  <a:pt x="317500" y="0"/>
                </a:moveTo>
                <a:lnTo>
                  <a:pt x="6969125" y="0"/>
                </a:lnTo>
                <a:lnTo>
                  <a:pt x="6969127" y="0"/>
                </a:lnTo>
                <a:lnTo>
                  <a:pt x="10587566" y="0"/>
                </a:lnTo>
                <a:lnTo>
                  <a:pt x="10651066" y="6350"/>
                </a:lnTo>
                <a:lnTo>
                  <a:pt x="10711391" y="23813"/>
                </a:lnTo>
                <a:lnTo>
                  <a:pt x="10763779" y="52388"/>
                </a:lnTo>
                <a:lnTo>
                  <a:pt x="10812991" y="93663"/>
                </a:lnTo>
                <a:lnTo>
                  <a:pt x="10849503" y="139700"/>
                </a:lnTo>
                <a:lnTo>
                  <a:pt x="10881253" y="195263"/>
                </a:lnTo>
                <a:lnTo>
                  <a:pt x="10898716" y="254000"/>
                </a:lnTo>
                <a:lnTo>
                  <a:pt x="10905066" y="319088"/>
                </a:lnTo>
                <a:lnTo>
                  <a:pt x="10905066" y="1556279"/>
                </a:lnTo>
                <a:lnTo>
                  <a:pt x="10905066" y="4014788"/>
                </a:lnTo>
                <a:lnTo>
                  <a:pt x="10905066" y="5251979"/>
                </a:lnTo>
                <a:lnTo>
                  <a:pt x="10898716" y="5317066"/>
                </a:lnTo>
                <a:lnTo>
                  <a:pt x="10881253" y="5375804"/>
                </a:lnTo>
                <a:lnTo>
                  <a:pt x="10849503" y="5431366"/>
                </a:lnTo>
                <a:lnTo>
                  <a:pt x="10812991" y="5478991"/>
                </a:lnTo>
                <a:lnTo>
                  <a:pt x="10763779" y="5518679"/>
                </a:lnTo>
                <a:lnTo>
                  <a:pt x="10711391" y="5547254"/>
                </a:lnTo>
                <a:lnTo>
                  <a:pt x="10651066" y="5564716"/>
                </a:lnTo>
                <a:lnTo>
                  <a:pt x="10587566" y="5571066"/>
                </a:lnTo>
                <a:lnTo>
                  <a:pt x="6969125" y="5571066"/>
                </a:lnTo>
                <a:lnTo>
                  <a:pt x="3935941" y="5571066"/>
                </a:lnTo>
                <a:lnTo>
                  <a:pt x="317500" y="5571066"/>
                </a:lnTo>
                <a:lnTo>
                  <a:pt x="254000" y="5564716"/>
                </a:lnTo>
                <a:lnTo>
                  <a:pt x="193675" y="5547254"/>
                </a:lnTo>
                <a:lnTo>
                  <a:pt x="141288" y="5518679"/>
                </a:lnTo>
                <a:lnTo>
                  <a:pt x="92075" y="5478991"/>
                </a:lnTo>
                <a:lnTo>
                  <a:pt x="55563" y="5431366"/>
                </a:lnTo>
                <a:lnTo>
                  <a:pt x="23813" y="5375804"/>
                </a:lnTo>
                <a:lnTo>
                  <a:pt x="6350" y="5317066"/>
                </a:lnTo>
                <a:lnTo>
                  <a:pt x="0" y="5251979"/>
                </a:lnTo>
                <a:lnTo>
                  <a:pt x="0" y="4014789"/>
                </a:lnTo>
                <a:lnTo>
                  <a:pt x="0" y="4014788"/>
                </a:lnTo>
                <a:lnTo>
                  <a:pt x="0" y="319088"/>
                </a:lnTo>
                <a:lnTo>
                  <a:pt x="6350" y="254000"/>
                </a:lnTo>
                <a:lnTo>
                  <a:pt x="23813" y="195263"/>
                </a:lnTo>
                <a:lnTo>
                  <a:pt x="55563" y="139700"/>
                </a:lnTo>
                <a:lnTo>
                  <a:pt x="92075" y="93663"/>
                </a:lnTo>
                <a:lnTo>
                  <a:pt x="141288" y="52388"/>
                </a:lnTo>
                <a:lnTo>
                  <a:pt x="193675" y="23813"/>
                </a:lnTo>
                <a:lnTo>
                  <a:pt x="254000" y="635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</p:sp>
      <p:sp>
        <p:nvSpPr>
          <p:cNvPr id="24" name="Rectangle: Rounded Corners 16">
            <a:extLst>
              <a:ext uri="{FF2B5EF4-FFF2-40B4-BE49-F238E27FC236}">
                <a16:creationId xmlns:a16="http://schemas.microsoft.com/office/drawing/2014/main" id="{23489F6D-90F9-4863-AC28-04E23B84E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990" y="845990"/>
            <a:ext cx="10486868" cy="5166017"/>
          </a:xfrm>
          <a:prstGeom prst="roundRect">
            <a:avLst>
              <a:gd name="adj" fmla="val 3173"/>
            </a:avLst>
          </a:prstGeom>
          <a:noFill/>
          <a:ln w="444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DF820D-5072-5545-9403-E9669569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846" y="1055489"/>
            <a:ext cx="9486309" cy="1073572"/>
          </a:xfrm>
        </p:spPr>
        <p:txBody>
          <a:bodyPr anchor="ctr">
            <a:normAutofit/>
          </a:bodyPr>
          <a:lstStyle/>
          <a:p>
            <a:pPr algn="ctr"/>
            <a:r>
              <a:rPr lang="en-US" sz="3100">
                <a:solidFill>
                  <a:schemeClr val="tx2"/>
                </a:solidFill>
              </a:rPr>
              <a:t>Animal Welfare: </a:t>
            </a:r>
            <a:br>
              <a:rPr lang="en-US" sz="3100">
                <a:solidFill>
                  <a:schemeClr val="tx2"/>
                </a:solidFill>
              </a:rPr>
            </a:br>
            <a:r>
              <a:rPr lang="en-US" sz="3100">
                <a:solidFill>
                  <a:schemeClr val="tx2"/>
                </a:solidFill>
              </a:rPr>
              <a:t>Broilers &amp; Broiler Breeders</a:t>
            </a:r>
          </a:p>
        </p:txBody>
      </p:sp>
      <p:cxnSp>
        <p:nvCxnSpPr>
          <p:cNvPr id="25" name="Straight Connector 18">
            <a:extLst>
              <a:ext uri="{FF2B5EF4-FFF2-40B4-BE49-F238E27FC236}">
                <a16:creationId xmlns:a16="http://schemas.microsoft.com/office/drawing/2014/main" id="{B3CFF822-5B88-4257-86DB-464E3C755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10200" y="2240822"/>
            <a:ext cx="13716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7A9F2-3EAE-CF41-A70F-18D850A14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846" y="2438399"/>
            <a:ext cx="9486309" cy="345576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2"/>
                </a:solidFill>
              </a:rPr>
              <a:t>Consumers want to be sure that all animals being raised for food are treated with respect and are properly cared for during their lives.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tx2"/>
                </a:solidFill>
              </a:rPr>
              <a:t>The people and companies involved in raising chickens for food share the public’s concern.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tx2"/>
                </a:solidFill>
              </a:rPr>
              <a:t>They recognize that they have an ethical obligation to make sure that the animals on their farms are well cared for.</a:t>
            </a:r>
          </a:p>
        </p:txBody>
      </p:sp>
    </p:spTree>
    <p:extLst>
      <p:ext uri="{BB962C8B-B14F-4D97-AF65-F5344CB8AC3E}">
        <p14:creationId xmlns:p14="http://schemas.microsoft.com/office/powerpoint/2010/main" val="376383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D877858-43DB-478C-BC84-9DACF1A10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DF820D-5072-5545-9403-E9669569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528" y="568345"/>
            <a:ext cx="3851743" cy="1560716"/>
          </a:xfrm>
        </p:spPr>
        <p:txBody>
          <a:bodyPr>
            <a:normAutofit/>
          </a:bodyPr>
          <a:lstStyle/>
          <a:p>
            <a:r>
              <a:rPr lang="en-US" sz="3100"/>
              <a:t>Animal Welfare: </a:t>
            </a:r>
            <a:br>
              <a:rPr lang="en-US" sz="3100"/>
            </a:br>
            <a:r>
              <a:rPr lang="en-US" sz="3100"/>
              <a:t>Broilers &amp; Broiler Breeders</a:t>
            </a:r>
          </a:p>
        </p:txBody>
      </p:sp>
      <p:pic>
        <p:nvPicPr>
          <p:cNvPr id="5" name="Picture 4" descr="A close up of a chicken&#10;&#10;Description automatically generated">
            <a:extLst>
              <a:ext uri="{FF2B5EF4-FFF2-40B4-BE49-F238E27FC236}">
                <a16:creationId xmlns:a16="http://schemas.microsoft.com/office/drawing/2014/main" id="{313ECE66-A874-CB46-B25F-1E9E15372B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6"/>
          <a:stretch/>
        </p:blipFill>
        <p:spPr>
          <a:xfrm>
            <a:off x="731601" y="758649"/>
            <a:ext cx="6633198" cy="534070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170ABC-ADB2-4391-89AD-49DF2FC59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2528" y="2176009"/>
            <a:ext cx="385174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7A9F2-3EAE-CF41-A70F-18D850A14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2528" y="2438399"/>
            <a:ext cx="4220652" cy="4179370"/>
          </a:xfrm>
        </p:spPr>
        <p:txBody>
          <a:bodyPr>
            <a:normAutofit fontScale="92500"/>
          </a:bodyPr>
          <a:lstStyle/>
          <a:p>
            <a:pPr>
              <a:lnSpc>
                <a:spcPct val="101000"/>
              </a:lnSpc>
            </a:pPr>
            <a:r>
              <a:rPr lang="en-US" sz="2400" dirty="0"/>
              <a:t>The chicken industry has come together on a specific set of expectations that will ensure that the birds they raise are taken care of with the highest standards starting at hatch. </a:t>
            </a:r>
          </a:p>
          <a:p>
            <a:pPr>
              <a:lnSpc>
                <a:spcPct val="101000"/>
              </a:lnSpc>
            </a:pPr>
            <a:r>
              <a:rPr lang="en-US" sz="2400" dirty="0"/>
              <a:t>Healthy, top-quality animals are needed for food, proper treatment is not only an ethical obligation, but it just makes good business sense.</a:t>
            </a:r>
          </a:p>
          <a:p>
            <a:pPr marL="0" indent="0">
              <a:lnSpc>
                <a:spcPct val="101000"/>
              </a:lnSpc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90700797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1F5AD0C-6C40-4EDC-AC27-554DBD311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DF820D-5072-5545-9403-E9669569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568345"/>
            <a:ext cx="7779971" cy="1560716"/>
          </a:xfrm>
        </p:spPr>
        <p:txBody>
          <a:bodyPr>
            <a:normAutofit/>
          </a:bodyPr>
          <a:lstStyle/>
          <a:p>
            <a:r>
              <a:rPr lang="en-US" dirty="0"/>
              <a:t>Animal Welfare: </a:t>
            </a:r>
            <a:br>
              <a:rPr lang="en-US" dirty="0"/>
            </a:br>
            <a:r>
              <a:rPr lang="en-US" dirty="0"/>
              <a:t>Broilers &amp; Broiler Breeders</a:t>
            </a:r>
          </a:p>
        </p:txBody>
      </p:sp>
      <p:pic>
        <p:nvPicPr>
          <p:cNvPr id="5" name="Picture 4" descr="A hand holding a bird&#10;&#10;Description automatically generated">
            <a:extLst>
              <a:ext uri="{FF2B5EF4-FFF2-40B4-BE49-F238E27FC236}">
                <a16:creationId xmlns:a16="http://schemas.microsoft.com/office/drawing/2014/main" id="{0B0781F4-4F8A-7C47-BFAC-99EA5D052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2" r="6980"/>
          <a:stretch/>
        </p:blipFill>
        <p:spPr>
          <a:xfrm>
            <a:off x="20" y="-8545"/>
            <a:ext cx="3424492" cy="687081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4210F7-6160-422F-A7B9-999247A96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24300" y="2176009"/>
            <a:ext cx="777997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7A9F2-3EAE-CF41-A70F-18D850A14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4301" y="2438400"/>
            <a:ext cx="7779970" cy="3651504"/>
          </a:xfrm>
        </p:spPr>
        <p:txBody>
          <a:bodyPr>
            <a:normAutofit/>
          </a:bodyPr>
          <a:lstStyle/>
          <a:p>
            <a:r>
              <a:rPr lang="en-US" sz="2400" dirty="0"/>
              <a:t>Carefully formulated feed, access to a plentiful supply of clean water, adequate room to grow, professional veterinary attention, and proper handling are all important factors in the management of broiler flocks and the production of high-quality food products.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86832444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B7980EA-F904-4003-B61B-85D715ECD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04B3AAD-B980-4347-8FEA-1B8B5B6DE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F021AAFA-44F8-4811-A787-A8178A7DF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131AC26F-F4EB-4F44-BCD5-F37847CF0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7DF820D-5072-5545-9403-E9669569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714" y="2478648"/>
            <a:ext cx="4253582" cy="1900704"/>
          </a:xfrm>
        </p:spPr>
        <p:txBody>
          <a:bodyPr>
            <a:normAutofit/>
          </a:bodyPr>
          <a:lstStyle/>
          <a:p>
            <a:r>
              <a:rPr lang="en-US" sz="3600" dirty="0"/>
              <a:t>Animal Welfare: </a:t>
            </a:r>
            <a:br>
              <a:rPr lang="en-US" sz="3600" dirty="0"/>
            </a:br>
            <a:r>
              <a:rPr lang="en-US" sz="3600" dirty="0"/>
              <a:t>Broilers &amp; Broiler Breeders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7A9F2-3EAE-CF41-A70F-18D850A14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632" y="362425"/>
            <a:ext cx="7171555" cy="6204388"/>
          </a:xfrm>
        </p:spPr>
        <p:txBody>
          <a:bodyPr>
            <a:normAutofit/>
          </a:bodyPr>
          <a:lstStyle/>
          <a:p>
            <a:pPr marL="0" indent="0">
              <a:lnSpc>
                <a:spcPct val="101000"/>
              </a:lnSpc>
              <a:buNone/>
            </a:pPr>
            <a:r>
              <a:rPr lang="en-US" sz="1800" b="1" dirty="0"/>
              <a:t>The Efforts:</a:t>
            </a:r>
          </a:p>
          <a:p>
            <a:pPr marL="0" indent="0">
              <a:lnSpc>
                <a:spcPct val="101000"/>
              </a:lnSpc>
              <a:buNone/>
            </a:pPr>
            <a:r>
              <a:rPr lang="en-US" sz="1800" dirty="0"/>
              <a:t>To assist the people and the companies who produce and process chickens for food, the </a:t>
            </a:r>
            <a:r>
              <a:rPr lang="en-US" sz="1800" b="1" dirty="0"/>
              <a:t>National Chicken Council developed the NCC Animal Welfare Guidelines and Audit Checklist</a:t>
            </a:r>
            <a:r>
              <a:rPr lang="en-US" sz="1800" dirty="0"/>
              <a:t> which have been widely adopted within the chicken industry. These guidelines cover every phase of the chicken’s life and offers science-based recommendations for proper treatment. Among other things, it includes chapters on: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Corporate commitment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Hatchery operations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Proper nutrition and feeding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Appropriate comfort and shelter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Health care and monitoring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Ability to display most normal behaviors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On-farm best practices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Catching and transportation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Processing</a:t>
            </a:r>
          </a:p>
          <a:p>
            <a:pPr>
              <a:lnSpc>
                <a:spcPct val="101000"/>
              </a:lnSpc>
            </a:pPr>
            <a:r>
              <a:rPr lang="en-US" sz="1800" dirty="0"/>
              <a:t>Breeder operations (if present)</a:t>
            </a:r>
          </a:p>
        </p:txBody>
      </p:sp>
    </p:spTree>
    <p:extLst>
      <p:ext uri="{BB962C8B-B14F-4D97-AF65-F5344CB8AC3E}">
        <p14:creationId xmlns:p14="http://schemas.microsoft.com/office/powerpoint/2010/main" val="37332620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9ABF1C9-58FE-4E07-937F-484F686BA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3ABA7F5-4A57-479E-AC09-B3A50E8AD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DBDB4F70-C1B2-45BD-BD47-E667FD7AE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A9DFB09-D894-4BFD-BAFE-3042CFF0C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306AF4-0B70-4A1F-9120-98D23F58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duotone>
              <a:srgbClr val="484A56"/>
              <a:srgbClr val="484A56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956DDF7-7F41-4387-96F3-F5EACC7CA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160" y="512064"/>
            <a:ext cx="11155680" cy="5833872"/>
          </a:xfrm>
          <a:prstGeom prst="roundRect">
            <a:avLst>
              <a:gd name="adj" fmla="val 61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0">
            <a:extLst>
              <a:ext uri="{FF2B5EF4-FFF2-40B4-BE49-F238E27FC236}">
                <a16:creationId xmlns:a16="http://schemas.microsoft.com/office/drawing/2014/main" id="{4AD8082C-1C76-453B-817F-ACE1C34C9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061" y="678046"/>
            <a:ext cx="10821878" cy="5501909"/>
          </a:xfrm>
          <a:prstGeom prst="roundRect">
            <a:avLst>
              <a:gd name="adj" fmla="val 4760"/>
            </a:avLst>
          </a:prstGeom>
          <a:solidFill>
            <a:srgbClr val="FFFFFF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nline Media 3" descr="Identifying and encouraging positive welfare of broiler chickens">
            <a:hlinkClick r:id="" action="ppaction://media"/>
            <a:extLst>
              <a:ext uri="{FF2B5EF4-FFF2-40B4-BE49-F238E27FC236}">
                <a16:creationId xmlns:a16="http://schemas.microsoft.com/office/drawing/2014/main" id="{D1E7917F-8DA3-464C-AA4A-2B9F2F359EB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02798" y="789075"/>
            <a:ext cx="9386404" cy="527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914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eathered">
  <a:themeElements>
    <a:clrScheme name="Custom 14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383839"/>
      </a:accent1>
      <a:accent2>
        <a:srgbClr val="4E4E4F"/>
      </a:accent2>
      <a:accent3>
        <a:srgbClr val="969696"/>
      </a:accent3>
      <a:accent4>
        <a:srgbClr val="1B1B1B"/>
      </a:accent4>
      <a:accent5>
        <a:srgbClr val="393939"/>
      </a:accent5>
      <a:accent6>
        <a:srgbClr val="717172"/>
      </a:accent6>
      <a:hlink>
        <a:srgbClr val="404040"/>
      </a:hlink>
      <a:folHlink>
        <a:srgbClr val="919191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1259</Words>
  <Application>Microsoft Macintosh PowerPoint</Application>
  <PresentationFormat>Widescreen</PresentationFormat>
  <Paragraphs>112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Calibri</vt:lpstr>
      <vt:lpstr>Century Schoolbook</vt:lpstr>
      <vt:lpstr>Corbel</vt:lpstr>
      <vt:lpstr>Feathered</vt:lpstr>
      <vt:lpstr>POULTRY SCIENCE: Animal Welfare</vt:lpstr>
      <vt:lpstr>Poultry Science: Animal Welfare</vt:lpstr>
      <vt:lpstr>Animal Welfare</vt:lpstr>
      <vt:lpstr>Animal Welfare</vt:lpstr>
      <vt:lpstr>Animal Welfare:  Broilers &amp; Broiler Breeders</vt:lpstr>
      <vt:lpstr>Animal Welfare:  Broilers &amp; Broiler Breeders</vt:lpstr>
      <vt:lpstr>Animal Welfare:  Broilers &amp; Broiler Breeders</vt:lpstr>
      <vt:lpstr>Animal Welfare:  Broilers &amp; Broiler Breeders</vt:lpstr>
      <vt:lpstr>PowerPoint Presentation</vt:lpstr>
      <vt:lpstr>Animal Welfare:  Poultry Processing</vt:lpstr>
      <vt:lpstr>Animal Welfare:  Poultry Processing</vt:lpstr>
      <vt:lpstr>Animal Welfare: Laying Hens</vt:lpstr>
      <vt:lpstr>Animal Welfare:  Leading Poultry Companies</vt:lpstr>
      <vt:lpstr>Poultry Science: Animal Welfare</vt:lpstr>
      <vt:lpstr>Conventional Cage Housing</vt:lpstr>
      <vt:lpstr>Conventional Cage Housing</vt:lpstr>
      <vt:lpstr>Cage-Free Housing</vt:lpstr>
      <vt:lpstr>Cage-Free Housing</vt:lpstr>
      <vt:lpstr>Free-Range/Free-Roaming/Pastured</vt:lpstr>
      <vt:lpstr>Poultry Science  Curriculum 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POULTRY SCIENCE: Animal Welfare</dc:title>
  <dc:creator>Jessica Fife</dc:creator>
  <cp:lastModifiedBy>Jessica Fife</cp:lastModifiedBy>
  <cp:revision>1</cp:revision>
  <dcterms:created xsi:type="dcterms:W3CDTF">2020-06-22T16:45:56Z</dcterms:created>
  <dcterms:modified xsi:type="dcterms:W3CDTF">2020-06-22T16:46:47Z</dcterms:modified>
</cp:coreProperties>
</file>